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60" r:id="rId5"/>
    <p:sldId id="264" r:id="rId6"/>
    <p:sldId id="259" r:id="rId7"/>
    <p:sldId id="262" r:id="rId8"/>
    <p:sldId id="266" r:id="rId9"/>
    <p:sldId id="263" r:id="rId10"/>
    <p:sldId id="265" r:id="rId11"/>
    <p:sldId id="267" r:id="rId12"/>
    <p:sldId id="268" r:id="rId13"/>
    <p:sldId id="261" r:id="rId14"/>
    <p:sldId id="270" r:id="rId15"/>
    <p:sldId id="269" r:id="rId16"/>
    <p:sldId id="273" r:id="rId17"/>
    <p:sldId id="271" r:id="rId18"/>
    <p:sldId id="272"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936825-0550-4EBE-9C84-EB8A09C1F175}" type="datetimeFigureOut">
              <a:rPr lang="en-US" smtClean="0"/>
              <a:pPr/>
              <a:t>1/27/2012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E6BDB5-BB1F-47E0-90E9-0CAED1620FD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E6BDB5-BB1F-47E0-90E9-0CAED1620FDE}"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AEA1C0-624F-4862-BBB7-27BDC30A2136}" type="datetimeFigureOut">
              <a:rPr lang="en-US" smtClean="0"/>
              <a:pPr/>
              <a:t>1/27/2012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F54DA5-B9B2-44FC-A159-CE5701D009B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AEA1C0-624F-4862-BBB7-27BDC30A2136}" type="datetimeFigureOut">
              <a:rPr lang="en-US" smtClean="0"/>
              <a:pPr/>
              <a:t>1/27/2012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F54DA5-B9B2-44FC-A159-CE5701D009B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AEA1C0-624F-4862-BBB7-27BDC30A2136}" type="datetimeFigureOut">
              <a:rPr lang="en-US" smtClean="0"/>
              <a:pPr/>
              <a:t>1/27/2012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F54DA5-B9B2-44FC-A159-CE5701D009B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AEA1C0-624F-4862-BBB7-27BDC30A2136}" type="datetimeFigureOut">
              <a:rPr lang="en-US" smtClean="0"/>
              <a:pPr/>
              <a:t>1/27/2012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F54DA5-B9B2-44FC-A159-CE5701D009B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AEA1C0-624F-4862-BBB7-27BDC30A2136}" type="datetimeFigureOut">
              <a:rPr lang="en-US" smtClean="0"/>
              <a:pPr/>
              <a:t>1/27/2012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F54DA5-B9B2-44FC-A159-CE5701D009B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AEA1C0-624F-4862-BBB7-27BDC30A2136}" type="datetimeFigureOut">
              <a:rPr lang="en-US" smtClean="0"/>
              <a:pPr/>
              <a:t>1/27/2012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F54DA5-B9B2-44FC-A159-CE5701D009B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AEA1C0-624F-4862-BBB7-27BDC30A2136}" type="datetimeFigureOut">
              <a:rPr lang="en-US" smtClean="0"/>
              <a:pPr/>
              <a:t>1/27/2012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0F54DA5-B9B2-44FC-A159-CE5701D009B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AEA1C0-624F-4862-BBB7-27BDC30A2136}" type="datetimeFigureOut">
              <a:rPr lang="en-US" smtClean="0"/>
              <a:pPr/>
              <a:t>1/27/2012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0F54DA5-B9B2-44FC-A159-CE5701D009B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AEA1C0-624F-4862-BBB7-27BDC30A2136}" type="datetimeFigureOut">
              <a:rPr lang="en-US" smtClean="0"/>
              <a:pPr/>
              <a:t>1/27/2012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0F54DA5-B9B2-44FC-A159-CE5701D009B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AEA1C0-624F-4862-BBB7-27BDC30A2136}" type="datetimeFigureOut">
              <a:rPr lang="en-US" smtClean="0"/>
              <a:pPr/>
              <a:t>1/27/2012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F54DA5-B9B2-44FC-A159-CE5701D009B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AEA1C0-624F-4862-BBB7-27BDC30A2136}" type="datetimeFigureOut">
              <a:rPr lang="en-US" smtClean="0"/>
              <a:pPr/>
              <a:t>1/27/2012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F54DA5-B9B2-44FC-A159-CE5701D009B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AEA1C0-624F-4862-BBB7-27BDC30A2136}" type="datetimeFigureOut">
              <a:rPr lang="en-US" smtClean="0"/>
              <a:pPr/>
              <a:t>1/27/2012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F54DA5-B9B2-44FC-A159-CE5701D009B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2087562"/>
          </a:xfrm>
        </p:spPr>
        <p:txBody>
          <a:bodyPr>
            <a:normAutofit/>
          </a:bodyPr>
          <a:lstStyle/>
          <a:p>
            <a:r>
              <a:rPr lang="en-US" sz="6000" b="1" dirty="0" smtClean="0">
                <a:effectLst>
                  <a:outerShdw blurRad="38100" dist="38100" dir="2700000" algn="tl">
                    <a:srgbClr val="000000">
                      <a:alpha val="43137"/>
                    </a:srgbClr>
                  </a:outerShdw>
                </a:effectLst>
                <a:latin typeface="Blackadder ITC" pitchFamily="82" charset="0"/>
              </a:rPr>
              <a:t>Flags of the American Revolution</a:t>
            </a:r>
            <a:endParaRPr lang="en-US" sz="6000" b="1" dirty="0">
              <a:effectLst>
                <a:outerShdw blurRad="38100" dist="38100" dir="2700000" algn="tl">
                  <a:srgbClr val="000000">
                    <a:alpha val="43137"/>
                  </a:srgbClr>
                </a:outerShdw>
              </a:effectLst>
              <a:latin typeface="Blackadder ITC" pitchFamily="82" charset="0"/>
            </a:endParaRPr>
          </a:p>
        </p:txBody>
      </p:sp>
      <p:pic>
        <p:nvPicPr>
          <p:cNvPr id="8" name="Content Placeholder 7" descr="us-1777b[1].gif"/>
          <p:cNvPicPr>
            <a:picLocks noGrp="1" noChangeAspect="1"/>
          </p:cNvPicPr>
          <p:nvPr>
            <p:ph idx="1"/>
          </p:nvPr>
        </p:nvPicPr>
        <p:blipFill>
          <a:blip r:embed="rId3" cstate="print"/>
          <a:stretch>
            <a:fillRect/>
          </a:stretch>
        </p:blipFill>
        <p:spPr>
          <a:xfrm>
            <a:off x="2438400" y="2743200"/>
            <a:ext cx="4343400" cy="28194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effectLst>
                  <a:outerShdw blurRad="38100" dist="38100" dir="2700000" algn="tl">
                    <a:srgbClr val="000000">
                      <a:alpha val="43137"/>
                    </a:srgbClr>
                  </a:outerShdw>
                </a:effectLst>
                <a:latin typeface="Old English Text MT" pitchFamily="66" charset="0"/>
              </a:rPr>
              <a:t>Washington Cruisers</a:t>
            </a:r>
            <a:endParaRPr lang="en-US" sz="5400" b="1" dirty="0">
              <a:effectLst>
                <a:outerShdw blurRad="38100" dist="38100" dir="2700000" algn="tl">
                  <a:srgbClr val="000000">
                    <a:alpha val="43137"/>
                  </a:srgbClr>
                </a:outerShdw>
              </a:effectLst>
              <a:latin typeface="Old English Text MT" pitchFamily="66" charset="0"/>
            </a:endParaRPr>
          </a:p>
        </p:txBody>
      </p:sp>
      <p:pic>
        <p:nvPicPr>
          <p:cNvPr id="5" name="Content Placeholder 4" descr="washcru[1].gif"/>
          <p:cNvPicPr>
            <a:picLocks noGrp="1" noChangeAspect="1"/>
          </p:cNvPicPr>
          <p:nvPr>
            <p:ph sz="half" idx="1"/>
          </p:nvPr>
        </p:nvPicPr>
        <p:blipFill>
          <a:blip r:embed="rId2" cstate="print"/>
          <a:stretch>
            <a:fillRect/>
          </a:stretch>
        </p:blipFill>
        <p:spPr>
          <a:xfrm>
            <a:off x="533400" y="2286000"/>
            <a:ext cx="3581400" cy="2743200"/>
          </a:xfrm>
          <a:prstGeom prst="rect">
            <a:avLst/>
          </a:prstGeom>
          <a:ln>
            <a:noFill/>
          </a:ln>
          <a:effectLst>
            <a:outerShdw blurRad="292100" dist="139700" dir="2700000" algn="tl" rotWithShape="0">
              <a:srgbClr val="333333">
                <a:alpha val="65000"/>
              </a:srgbClr>
            </a:outerShdw>
          </a:effectLst>
        </p:spPr>
      </p:pic>
      <p:sp>
        <p:nvSpPr>
          <p:cNvPr id="4" name="Content Placeholder 3"/>
          <p:cNvSpPr>
            <a:spLocks noGrp="1"/>
          </p:cNvSpPr>
          <p:nvPr>
            <p:ph sz="half" idx="2"/>
          </p:nvPr>
        </p:nvSpPr>
        <p:spPr/>
        <p:txBody>
          <a:bodyPr/>
          <a:lstStyle/>
          <a:p>
            <a:pPr>
              <a:buNone/>
            </a:pPr>
            <a:r>
              <a:rPr lang="en-US" dirty="0" smtClean="0">
                <a:latin typeface="Baskerville Old Face" pitchFamily="18" charset="0"/>
              </a:rPr>
              <a:t>This was used by Washington on his squadron of six schooners which he outfitted at his own expense in the fall of 1775.  It was later modified and used by the Massachusetts Navy.</a:t>
            </a:r>
            <a:endParaRPr lang="en-US" dirty="0">
              <a:latin typeface="Baskerville Old Face"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effectLst>
                  <a:outerShdw blurRad="38100" dist="38100" dir="2700000" algn="tl">
                    <a:srgbClr val="000000">
                      <a:alpha val="43137"/>
                    </a:srgbClr>
                  </a:outerShdw>
                </a:effectLst>
                <a:latin typeface="Old English Text MT" pitchFamily="66" charset="0"/>
              </a:rPr>
              <a:t>Continental Navy Jack</a:t>
            </a:r>
            <a:endParaRPr lang="en-US" sz="5400" b="1" dirty="0">
              <a:effectLst>
                <a:outerShdw blurRad="38100" dist="38100" dir="2700000" algn="tl">
                  <a:srgbClr val="000000">
                    <a:alpha val="43137"/>
                  </a:srgbClr>
                </a:outerShdw>
              </a:effectLst>
              <a:latin typeface="Old English Text MT" pitchFamily="66" charset="0"/>
            </a:endParaRPr>
          </a:p>
        </p:txBody>
      </p:sp>
      <p:pic>
        <p:nvPicPr>
          <p:cNvPr id="5" name="Content Placeholder 4" descr="firstnavyjack35_450[1].jpg"/>
          <p:cNvPicPr>
            <a:picLocks noGrp="1" noChangeAspect="1"/>
          </p:cNvPicPr>
          <p:nvPr>
            <p:ph sz="half" idx="1"/>
          </p:nvPr>
        </p:nvPicPr>
        <p:blipFill>
          <a:blip r:embed="rId2" cstate="print"/>
          <a:stretch>
            <a:fillRect/>
          </a:stretch>
        </p:blipFill>
        <p:spPr>
          <a:xfrm>
            <a:off x="457200" y="1843881"/>
            <a:ext cx="4038600" cy="4038600"/>
          </a:xfrm>
        </p:spPr>
      </p:pic>
      <p:sp>
        <p:nvSpPr>
          <p:cNvPr id="4" name="Content Placeholder 3"/>
          <p:cNvSpPr>
            <a:spLocks noGrp="1"/>
          </p:cNvSpPr>
          <p:nvPr>
            <p:ph sz="half" idx="2"/>
          </p:nvPr>
        </p:nvSpPr>
        <p:spPr/>
        <p:txBody>
          <a:bodyPr/>
          <a:lstStyle/>
          <a:p>
            <a:pPr>
              <a:buNone/>
            </a:pPr>
            <a:r>
              <a:rPr lang="en-US" dirty="0" smtClean="0">
                <a:latin typeface="Baskerville Old Face" pitchFamily="18" charset="0"/>
              </a:rPr>
              <a:t>This flag may have flown aboard the Continental Fleet’s flagship, Alfred, in January 1776.  Some people believe that they used a red and white striped flag, like the flag of the Sons of Liberty.  There isn’t any real evidence either way.</a:t>
            </a:r>
            <a:endParaRPr lang="en-US" dirty="0">
              <a:latin typeface="Baskerville Old Face"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effectLst>
                  <a:outerShdw blurRad="38100" dist="38100" dir="2700000" algn="tl">
                    <a:srgbClr val="000000">
                      <a:alpha val="43137"/>
                    </a:srgbClr>
                  </a:outerShdw>
                </a:effectLst>
                <a:latin typeface="Old English Text MT" pitchFamily="66" charset="0"/>
              </a:rPr>
              <a:t>Gadsden Flag</a:t>
            </a:r>
            <a:endParaRPr lang="en-US" sz="5400" b="1" dirty="0">
              <a:effectLst>
                <a:outerShdw blurRad="38100" dist="38100" dir="2700000" algn="tl">
                  <a:srgbClr val="000000">
                    <a:alpha val="43137"/>
                  </a:srgbClr>
                </a:outerShdw>
              </a:effectLst>
              <a:latin typeface="Old English Text MT" pitchFamily="66" charset="0"/>
            </a:endParaRPr>
          </a:p>
        </p:txBody>
      </p:sp>
      <p:pic>
        <p:nvPicPr>
          <p:cNvPr id="5" name="Content Placeholder 4" descr="500px-gadsden_flag[1].gif"/>
          <p:cNvPicPr>
            <a:picLocks noGrp="1" noChangeAspect="1"/>
          </p:cNvPicPr>
          <p:nvPr>
            <p:ph sz="half" idx="1"/>
          </p:nvPr>
        </p:nvPicPr>
        <p:blipFill>
          <a:blip r:embed="rId2" cstate="print"/>
          <a:stretch>
            <a:fillRect/>
          </a:stretch>
        </p:blipFill>
        <p:spPr>
          <a:xfrm>
            <a:off x="381000" y="2286000"/>
            <a:ext cx="4191000" cy="2895600"/>
          </a:xfrm>
          <a:prstGeom prst="rect">
            <a:avLst/>
          </a:prstGeom>
          <a:ln>
            <a:noFill/>
          </a:ln>
          <a:effectLst>
            <a:outerShdw blurRad="292100" dist="139700" dir="2700000" algn="tl" rotWithShape="0">
              <a:srgbClr val="333333">
                <a:alpha val="65000"/>
              </a:srgbClr>
            </a:outerShdw>
          </a:effectLst>
        </p:spPr>
      </p:pic>
      <p:sp>
        <p:nvSpPr>
          <p:cNvPr id="4" name="Content Placeholder 3"/>
          <p:cNvSpPr>
            <a:spLocks noGrp="1"/>
          </p:cNvSpPr>
          <p:nvPr>
            <p:ph sz="half" idx="2"/>
          </p:nvPr>
        </p:nvSpPr>
        <p:spPr/>
        <p:txBody>
          <a:bodyPr/>
          <a:lstStyle/>
          <a:p>
            <a:pPr>
              <a:buNone/>
            </a:pPr>
            <a:r>
              <a:rPr lang="en-US" dirty="0" smtClean="0">
                <a:latin typeface="Baskerville Old Face" pitchFamily="18" charset="0"/>
              </a:rPr>
              <a:t>This was first used in 1776 by the commander of the New Continental Fleet, Commodore Esek Hopkins.  The designer, Colonel Christopher Gadsden of S.C., then presented it to the Continental Congress.</a:t>
            </a:r>
            <a:endParaRPr lang="en-US" dirty="0">
              <a:latin typeface="Baskerville Old Face"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US" sz="5400" b="1" dirty="0" smtClean="0">
                <a:effectLst>
                  <a:outerShdw blurRad="38100" dist="38100" dir="2700000" algn="tl">
                    <a:srgbClr val="000000">
                      <a:alpha val="43137"/>
                    </a:srgbClr>
                  </a:outerShdw>
                </a:effectLst>
                <a:latin typeface="Old English Text MT" pitchFamily="66" charset="0"/>
              </a:rPr>
              <a:t>Fort Moultrie</a:t>
            </a:r>
            <a:endParaRPr lang="en-US" sz="5400" b="1" dirty="0">
              <a:effectLst>
                <a:outerShdw blurRad="38100" dist="38100" dir="2700000" algn="tl">
                  <a:srgbClr val="000000">
                    <a:alpha val="43137"/>
                  </a:srgbClr>
                </a:outerShdw>
              </a:effectLst>
              <a:latin typeface="Old English Text MT" pitchFamily="66" charset="0"/>
            </a:endParaRPr>
          </a:p>
        </p:txBody>
      </p:sp>
      <p:pic>
        <p:nvPicPr>
          <p:cNvPr id="5" name="Content Placeholder 4" descr="fort-moultrie-liberty-crescent-flag[1].jpg"/>
          <p:cNvPicPr>
            <a:picLocks noGrp="1" noChangeAspect="1"/>
          </p:cNvPicPr>
          <p:nvPr>
            <p:ph sz="half" idx="1"/>
          </p:nvPr>
        </p:nvPicPr>
        <p:blipFill>
          <a:blip r:embed="rId2" cstate="print"/>
          <a:stretch>
            <a:fillRect/>
          </a:stretch>
        </p:blipFill>
        <p:spPr>
          <a:xfrm>
            <a:off x="685800" y="2514600"/>
            <a:ext cx="3657600" cy="28956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4" name="Content Placeholder 3"/>
          <p:cNvSpPr>
            <a:spLocks noGrp="1"/>
          </p:cNvSpPr>
          <p:nvPr>
            <p:ph sz="half" idx="2"/>
          </p:nvPr>
        </p:nvSpPr>
        <p:spPr>
          <a:xfrm>
            <a:off x="4648200" y="1828800"/>
            <a:ext cx="4038600" cy="4297363"/>
          </a:xfrm>
        </p:spPr>
        <p:txBody>
          <a:bodyPr/>
          <a:lstStyle/>
          <a:p>
            <a:pPr>
              <a:buNone/>
            </a:pPr>
            <a:r>
              <a:rPr lang="en-US" dirty="0" smtClean="0">
                <a:latin typeface="Baskerville Old Face" pitchFamily="18" charset="0"/>
              </a:rPr>
              <a:t>This flag was carried by Colonel Moultrie’s South Carolina Militia when the British were defeated in Charleston in June 1776.  This saved the south from British occupation for another two years.</a:t>
            </a:r>
            <a:endParaRPr lang="en-US" dirty="0">
              <a:latin typeface="Baskerville Old Face"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effectLst>
                  <a:outerShdw blurRad="38100" dist="38100" dir="2700000" algn="tl">
                    <a:srgbClr val="000000">
                      <a:alpha val="43137"/>
                    </a:srgbClr>
                  </a:outerShdw>
                </a:effectLst>
                <a:latin typeface="Old English Text MT" pitchFamily="66" charset="0"/>
              </a:rPr>
              <a:t>Betsy Ross Flag</a:t>
            </a:r>
            <a:endParaRPr lang="en-US" sz="5400" b="1" dirty="0">
              <a:effectLst>
                <a:outerShdw blurRad="38100" dist="38100" dir="2700000" algn="tl">
                  <a:srgbClr val="000000">
                    <a:alpha val="43137"/>
                  </a:srgbClr>
                </a:outerShdw>
              </a:effectLst>
              <a:latin typeface="Old English Text MT" pitchFamily="66" charset="0"/>
            </a:endParaRPr>
          </a:p>
        </p:txBody>
      </p:sp>
      <p:pic>
        <p:nvPicPr>
          <p:cNvPr id="5" name="Content Placeholder 4" descr="us-1777b[1].gif"/>
          <p:cNvPicPr>
            <a:picLocks noGrp="1" noChangeAspect="1"/>
          </p:cNvPicPr>
          <p:nvPr>
            <p:ph sz="half" idx="1"/>
          </p:nvPr>
        </p:nvPicPr>
        <p:blipFill>
          <a:blip r:embed="rId2" cstate="print"/>
          <a:stretch>
            <a:fillRect/>
          </a:stretch>
        </p:blipFill>
        <p:spPr>
          <a:xfrm>
            <a:off x="457200" y="2362200"/>
            <a:ext cx="3962400" cy="2971799"/>
          </a:xfrm>
          <a:prstGeom prst="rect">
            <a:avLst/>
          </a:prstGeom>
          <a:ln>
            <a:noFill/>
          </a:ln>
          <a:effectLst>
            <a:outerShdw blurRad="292100" dist="139700" dir="2700000" algn="tl" rotWithShape="0">
              <a:srgbClr val="333333">
                <a:alpha val="65000"/>
              </a:srgbClr>
            </a:outerShdw>
          </a:effectLst>
        </p:spPr>
      </p:pic>
      <p:sp>
        <p:nvSpPr>
          <p:cNvPr id="4" name="Content Placeholder 3"/>
          <p:cNvSpPr>
            <a:spLocks noGrp="1"/>
          </p:cNvSpPr>
          <p:nvPr>
            <p:ph sz="half" idx="2"/>
          </p:nvPr>
        </p:nvSpPr>
        <p:spPr/>
        <p:txBody>
          <a:bodyPr/>
          <a:lstStyle/>
          <a:p>
            <a:pPr>
              <a:buNone/>
            </a:pPr>
            <a:r>
              <a:rPr lang="en-US" dirty="0" smtClean="0">
                <a:latin typeface="Baskerville Old Face" pitchFamily="18" charset="0"/>
              </a:rPr>
              <a:t>This flag was adopted on June 14, 1777 (Flag Day).  “That the flag of the United States be thirteen stripes, alternate red and white; that the union be thirteen stars, white in a blue field, representing a new constellation.”</a:t>
            </a:r>
            <a:endParaRPr lang="en-US" dirty="0">
              <a:latin typeface="Baskerville Old Face"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effectLst>
                  <a:outerShdw blurRad="38100" dist="38100" dir="2700000" algn="tl">
                    <a:srgbClr val="000000">
                      <a:alpha val="43137"/>
                    </a:srgbClr>
                  </a:outerShdw>
                </a:effectLst>
                <a:latin typeface="Old English Text MT" pitchFamily="66" charset="0"/>
              </a:rPr>
              <a:t>Bennington Flag</a:t>
            </a:r>
            <a:endParaRPr lang="en-US" sz="5400" b="1" dirty="0">
              <a:effectLst>
                <a:outerShdw blurRad="38100" dist="38100" dir="2700000" algn="tl">
                  <a:srgbClr val="000000">
                    <a:alpha val="43137"/>
                  </a:srgbClr>
                </a:outerShdw>
              </a:effectLst>
              <a:latin typeface="Old English Text MT" pitchFamily="66" charset="0"/>
            </a:endParaRPr>
          </a:p>
        </p:txBody>
      </p:sp>
      <p:pic>
        <p:nvPicPr>
          <p:cNvPr id="5" name="Content Placeholder 4" descr="us-1777a[1].gif"/>
          <p:cNvPicPr>
            <a:picLocks noGrp="1" noChangeAspect="1"/>
          </p:cNvPicPr>
          <p:nvPr>
            <p:ph sz="half" idx="1"/>
          </p:nvPr>
        </p:nvPicPr>
        <p:blipFill>
          <a:blip r:embed="rId2" cstate="print"/>
          <a:stretch>
            <a:fillRect/>
          </a:stretch>
        </p:blipFill>
        <p:spPr>
          <a:xfrm>
            <a:off x="457200" y="1981200"/>
            <a:ext cx="4038600" cy="3200399"/>
          </a:xfrm>
          <a:prstGeom prst="rect">
            <a:avLst/>
          </a:prstGeom>
          <a:ln>
            <a:noFill/>
          </a:ln>
          <a:effectLst>
            <a:outerShdw blurRad="292100" dist="139700" dir="2700000" algn="tl" rotWithShape="0">
              <a:srgbClr val="333333">
                <a:alpha val="65000"/>
              </a:srgbClr>
            </a:outerShdw>
          </a:effectLst>
        </p:spPr>
      </p:pic>
      <p:sp>
        <p:nvSpPr>
          <p:cNvPr id="4" name="Content Placeholder 3"/>
          <p:cNvSpPr>
            <a:spLocks noGrp="1"/>
          </p:cNvSpPr>
          <p:nvPr>
            <p:ph sz="half" idx="2"/>
          </p:nvPr>
        </p:nvSpPr>
        <p:spPr/>
        <p:txBody>
          <a:bodyPr/>
          <a:lstStyle/>
          <a:p>
            <a:pPr>
              <a:buNone/>
            </a:pPr>
            <a:endParaRPr lang="en-US" dirty="0" smtClean="0">
              <a:latin typeface="Baskerville Old Face" pitchFamily="18" charset="0"/>
            </a:endParaRPr>
          </a:p>
          <a:p>
            <a:pPr>
              <a:buNone/>
            </a:pPr>
            <a:r>
              <a:rPr lang="en-US" dirty="0" smtClean="0">
                <a:latin typeface="Baskerville Old Face" pitchFamily="18" charset="0"/>
              </a:rPr>
              <a:t>On August 16, 1777, the American militia defeated a large British raiding force and saved the military supplies in Bennington, Vermont.</a:t>
            </a:r>
            <a:endParaRPr lang="en-US" dirty="0">
              <a:latin typeface="Baskerville Old Face"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chemeClr val="bg1">
                    <a:lumMod val="75000"/>
                  </a:schemeClr>
                </a:solidFill>
                <a:effectLst>
                  <a:outerShdw blurRad="38100" dist="38100" dir="2700000" algn="tl">
                    <a:srgbClr val="000000">
                      <a:alpha val="43137"/>
                    </a:srgbClr>
                  </a:outerShdw>
                </a:effectLst>
                <a:latin typeface="Old English Text MT" pitchFamily="66" charset="0"/>
              </a:rPr>
              <a:t>Serapis Flag</a:t>
            </a:r>
            <a:endParaRPr lang="en-US" sz="5400" b="1" dirty="0">
              <a:solidFill>
                <a:schemeClr val="bg1">
                  <a:lumMod val="75000"/>
                </a:schemeClr>
              </a:solidFill>
              <a:effectLst>
                <a:outerShdw blurRad="38100" dist="38100" dir="2700000" algn="tl">
                  <a:srgbClr val="000000">
                    <a:alpha val="43137"/>
                  </a:srgbClr>
                </a:outerShdw>
              </a:effectLst>
              <a:latin typeface="Old English Text MT" pitchFamily="66" charset="0"/>
            </a:endParaRPr>
          </a:p>
        </p:txBody>
      </p:sp>
      <p:pic>
        <p:nvPicPr>
          <p:cNvPr id="5" name="Content Placeholder 4" descr="us-sera2[1].gif"/>
          <p:cNvPicPr>
            <a:picLocks noGrp="1" noChangeAspect="1"/>
          </p:cNvPicPr>
          <p:nvPr>
            <p:ph sz="half" idx="1"/>
          </p:nvPr>
        </p:nvPicPr>
        <p:blipFill>
          <a:blip r:embed="rId2" cstate="print"/>
          <a:stretch>
            <a:fillRect/>
          </a:stretch>
        </p:blipFill>
        <p:spPr>
          <a:xfrm>
            <a:off x="304800" y="2057400"/>
            <a:ext cx="4419600" cy="3124199"/>
          </a:xfrm>
          <a:prstGeom prst="rect">
            <a:avLst/>
          </a:prstGeom>
          <a:ln>
            <a:noFill/>
          </a:ln>
          <a:effectLst>
            <a:outerShdw blurRad="292100" dist="139700" dir="2700000" algn="tl" rotWithShape="0">
              <a:srgbClr val="333333">
                <a:alpha val="65000"/>
              </a:srgbClr>
            </a:outerShdw>
          </a:effectLst>
        </p:spPr>
      </p:pic>
      <p:sp>
        <p:nvSpPr>
          <p:cNvPr id="4" name="Content Placeholder 3"/>
          <p:cNvSpPr>
            <a:spLocks noGrp="1"/>
          </p:cNvSpPr>
          <p:nvPr>
            <p:ph sz="half" idx="2"/>
          </p:nvPr>
        </p:nvSpPr>
        <p:spPr>
          <a:xfrm>
            <a:off x="4724400" y="1600200"/>
            <a:ext cx="3962400" cy="4525963"/>
          </a:xfrm>
        </p:spPr>
        <p:txBody>
          <a:bodyPr/>
          <a:lstStyle/>
          <a:p>
            <a:pPr>
              <a:buNone/>
            </a:pPr>
            <a:endParaRPr lang="en-US" dirty="0" smtClean="0">
              <a:latin typeface="Baskerville Old Face" pitchFamily="18" charset="0"/>
            </a:endParaRPr>
          </a:p>
          <a:p>
            <a:pPr>
              <a:buNone/>
            </a:pPr>
            <a:r>
              <a:rPr lang="en-US" dirty="0" smtClean="0">
                <a:solidFill>
                  <a:schemeClr val="bg1">
                    <a:lumMod val="75000"/>
                  </a:schemeClr>
                </a:solidFill>
                <a:latin typeface="Baskerville Old Face" pitchFamily="18" charset="0"/>
              </a:rPr>
              <a:t>In September 1779, this flag was flown over the </a:t>
            </a:r>
            <a:r>
              <a:rPr lang="en-US" i="1" dirty="0" smtClean="0">
                <a:solidFill>
                  <a:schemeClr val="bg1">
                    <a:lumMod val="75000"/>
                  </a:schemeClr>
                </a:solidFill>
                <a:latin typeface="Baskerville Old Face" pitchFamily="18" charset="0"/>
              </a:rPr>
              <a:t>Bonhomme Richard</a:t>
            </a:r>
            <a:r>
              <a:rPr lang="en-US" dirty="0" smtClean="0">
                <a:solidFill>
                  <a:schemeClr val="bg1">
                    <a:lumMod val="75000"/>
                  </a:schemeClr>
                </a:solidFill>
                <a:latin typeface="Baskerville Old Face" pitchFamily="18" charset="0"/>
              </a:rPr>
              <a:t> during its epic battle in the North Sea with the British frigate </a:t>
            </a:r>
            <a:r>
              <a:rPr lang="en-US" i="1" dirty="0" smtClean="0">
                <a:solidFill>
                  <a:schemeClr val="bg1">
                    <a:lumMod val="75000"/>
                  </a:schemeClr>
                </a:solidFill>
                <a:latin typeface="Baskerville Old Face" pitchFamily="18" charset="0"/>
              </a:rPr>
              <a:t>Serapis.</a:t>
            </a:r>
            <a:endParaRPr lang="en-US" dirty="0">
              <a:solidFill>
                <a:schemeClr val="bg1">
                  <a:lumMod val="75000"/>
                </a:schemeClr>
              </a:solidFill>
              <a:latin typeface="Baskerville Old Face"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effectLst>
                  <a:outerShdw blurRad="38100" dist="38100" dir="2700000" algn="tl">
                    <a:srgbClr val="000000">
                      <a:alpha val="43137"/>
                    </a:srgbClr>
                  </a:outerShdw>
                </a:effectLst>
                <a:latin typeface="Old English Text MT" pitchFamily="66" charset="0"/>
              </a:rPr>
              <a:t>Cowpens Flag</a:t>
            </a:r>
            <a:endParaRPr lang="en-US" sz="5400" b="1" dirty="0">
              <a:effectLst>
                <a:outerShdw blurRad="38100" dist="38100" dir="2700000" algn="tl">
                  <a:srgbClr val="000000">
                    <a:alpha val="43137"/>
                  </a:srgbClr>
                </a:outerShdw>
              </a:effectLst>
              <a:latin typeface="Old English Text MT" pitchFamily="66" charset="0"/>
            </a:endParaRPr>
          </a:p>
        </p:txBody>
      </p:sp>
      <p:pic>
        <p:nvPicPr>
          <p:cNvPr id="5" name="Content Placeholder 4" descr="800px-Cowpens_Flag.svg[1].png"/>
          <p:cNvPicPr>
            <a:picLocks noGrp="1" noChangeAspect="1"/>
          </p:cNvPicPr>
          <p:nvPr>
            <p:ph sz="half" idx="1"/>
          </p:nvPr>
        </p:nvPicPr>
        <p:blipFill>
          <a:blip r:embed="rId2" cstate="print"/>
          <a:stretch>
            <a:fillRect/>
          </a:stretch>
        </p:blipFill>
        <p:spPr>
          <a:xfrm>
            <a:off x="304800" y="2362200"/>
            <a:ext cx="4419600" cy="3124199"/>
          </a:xfrm>
          <a:prstGeom prst="rect">
            <a:avLst/>
          </a:prstGeom>
          <a:ln>
            <a:noFill/>
          </a:ln>
          <a:effectLst>
            <a:outerShdw blurRad="292100" dist="139700" dir="2700000" algn="tl" rotWithShape="0">
              <a:srgbClr val="333333">
                <a:alpha val="65000"/>
              </a:srgbClr>
            </a:outerShdw>
          </a:effectLst>
        </p:spPr>
      </p:pic>
      <p:sp>
        <p:nvSpPr>
          <p:cNvPr id="4" name="Content Placeholder 3"/>
          <p:cNvSpPr>
            <a:spLocks noGrp="1"/>
          </p:cNvSpPr>
          <p:nvPr>
            <p:ph sz="half" idx="2"/>
          </p:nvPr>
        </p:nvSpPr>
        <p:spPr>
          <a:xfrm>
            <a:off x="4724400" y="1600200"/>
            <a:ext cx="3962400" cy="4525963"/>
          </a:xfrm>
        </p:spPr>
        <p:txBody>
          <a:bodyPr/>
          <a:lstStyle/>
          <a:p>
            <a:pPr>
              <a:buNone/>
            </a:pPr>
            <a:endParaRPr lang="en-US" dirty="0" smtClean="0">
              <a:latin typeface="Baskerville Old Face" pitchFamily="18" charset="0"/>
            </a:endParaRPr>
          </a:p>
          <a:p>
            <a:pPr>
              <a:buNone/>
            </a:pPr>
            <a:r>
              <a:rPr lang="en-US" dirty="0" smtClean="0">
                <a:latin typeface="Baskerville Old Face" pitchFamily="18" charset="0"/>
              </a:rPr>
              <a:t>This was first carried by the Third Maryland Regiment.  They helped General Daniel Morgan win a decisive victory over the British at Cowpens, S.C., on January 17, 1781.</a:t>
            </a:r>
            <a:endParaRPr lang="en-US" dirty="0">
              <a:latin typeface="Baskerville Old Face"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effectLst>
                  <a:outerShdw blurRad="38100" dist="38100" dir="2700000" algn="tl">
                    <a:srgbClr val="000000">
                      <a:alpha val="43137"/>
                    </a:srgbClr>
                  </a:outerShdw>
                </a:effectLst>
                <a:latin typeface="Old English Text MT" pitchFamily="66" charset="0"/>
              </a:rPr>
              <a:t>Guilford Courthouse</a:t>
            </a:r>
            <a:endParaRPr lang="en-US" sz="5400" b="1" dirty="0">
              <a:effectLst>
                <a:outerShdw blurRad="38100" dist="38100" dir="2700000" algn="tl">
                  <a:srgbClr val="000000">
                    <a:alpha val="43137"/>
                  </a:srgbClr>
                </a:outerShdw>
              </a:effectLst>
              <a:latin typeface="Old English Text MT" pitchFamily="66" charset="0"/>
            </a:endParaRPr>
          </a:p>
        </p:txBody>
      </p:sp>
      <p:pic>
        <p:nvPicPr>
          <p:cNvPr id="5" name="Content Placeholder 4" descr="guilford%20courthouse[2].jpg"/>
          <p:cNvPicPr>
            <a:picLocks noGrp="1" noChangeAspect="1"/>
          </p:cNvPicPr>
          <p:nvPr>
            <p:ph sz="half" idx="1"/>
          </p:nvPr>
        </p:nvPicPr>
        <p:blipFill>
          <a:blip r:embed="rId2" cstate="print"/>
          <a:stretch>
            <a:fillRect/>
          </a:stretch>
        </p:blipFill>
        <p:spPr>
          <a:xfrm>
            <a:off x="304800" y="2133600"/>
            <a:ext cx="4267200" cy="2971800"/>
          </a:xfrm>
          <a:prstGeom prst="rect">
            <a:avLst/>
          </a:prstGeom>
          <a:ln>
            <a:noFill/>
          </a:ln>
          <a:effectLst>
            <a:outerShdw blurRad="292100" dist="139700" dir="2700000" algn="tl" rotWithShape="0">
              <a:srgbClr val="333333">
                <a:alpha val="65000"/>
              </a:srgbClr>
            </a:outerShdw>
          </a:effectLst>
        </p:spPr>
      </p:pic>
      <p:sp>
        <p:nvSpPr>
          <p:cNvPr id="4" name="Content Placeholder 3"/>
          <p:cNvSpPr>
            <a:spLocks noGrp="1"/>
          </p:cNvSpPr>
          <p:nvPr>
            <p:ph sz="half" idx="2"/>
          </p:nvPr>
        </p:nvSpPr>
        <p:spPr/>
        <p:txBody>
          <a:bodyPr/>
          <a:lstStyle/>
          <a:p>
            <a:pPr>
              <a:buNone/>
            </a:pPr>
            <a:r>
              <a:rPr lang="en-US" dirty="0" smtClean="0">
                <a:latin typeface="Baskerville Old Face" pitchFamily="18" charset="0"/>
              </a:rPr>
              <a:t>This flag was raised over Guilford Courthouse, N.C., on March 15, 1781.  The Americans stopped the British advance through the Carolinas in one of the bloodiest battles of the war.</a:t>
            </a:r>
            <a:endParaRPr lang="en-US" dirty="0">
              <a:latin typeface="Baskerville Old Face"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effectLst>
                  <a:outerShdw blurRad="38100" dist="38100" dir="2700000" algn="tl">
                    <a:srgbClr val="000000">
                      <a:alpha val="43137"/>
                    </a:srgbClr>
                  </a:outerShdw>
                </a:effectLst>
                <a:latin typeface="Old English Text MT" pitchFamily="66" charset="0"/>
              </a:rPr>
              <a:t>Star Spangled Banner</a:t>
            </a:r>
            <a:endParaRPr lang="en-US" sz="5400" b="1" dirty="0">
              <a:effectLst>
                <a:outerShdw blurRad="38100" dist="38100" dir="2700000" algn="tl">
                  <a:srgbClr val="000000">
                    <a:alpha val="43137"/>
                  </a:srgbClr>
                </a:outerShdw>
              </a:effectLst>
              <a:latin typeface="Old English Text MT" pitchFamily="66" charset="0"/>
            </a:endParaRPr>
          </a:p>
        </p:txBody>
      </p:sp>
      <p:pic>
        <p:nvPicPr>
          <p:cNvPr id="5" name="Content Placeholder 4" descr="15-star-spangled1[1].jpg"/>
          <p:cNvPicPr>
            <a:picLocks noGrp="1" noChangeAspect="1"/>
          </p:cNvPicPr>
          <p:nvPr>
            <p:ph sz="half" idx="1"/>
          </p:nvPr>
        </p:nvPicPr>
        <p:blipFill>
          <a:blip r:embed="rId2" cstate="print"/>
          <a:stretch>
            <a:fillRect/>
          </a:stretch>
        </p:blipFill>
        <p:spPr>
          <a:xfrm>
            <a:off x="304800" y="2514600"/>
            <a:ext cx="4191000" cy="2590800"/>
          </a:xfrm>
          <a:prstGeom prst="rect">
            <a:avLst/>
          </a:prstGeom>
          <a:ln>
            <a:noFill/>
          </a:ln>
          <a:effectLst>
            <a:outerShdw blurRad="292100" dist="139700" dir="2700000" algn="tl" rotWithShape="0">
              <a:srgbClr val="333333">
                <a:alpha val="65000"/>
              </a:srgbClr>
            </a:outerShdw>
          </a:effectLst>
        </p:spPr>
      </p:pic>
      <p:sp>
        <p:nvSpPr>
          <p:cNvPr id="4" name="Content Placeholder 3"/>
          <p:cNvSpPr>
            <a:spLocks noGrp="1"/>
          </p:cNvSpPr>
          <p:nvPr>
            <p:ph sz="half" idx="2"/>
          </p:nvPr>
        </p:nvSpPr>
        <p:spPr/>
        <p:txBody>
          <a:bodyPr/>
          <a:lstStyle/>
          <a:p>
            <a:pPr>
              <a:buNone/>
            </a:pPr>
            <a:endParaRPr lang="en-US" dirty="0" smtClean="0">
              <a:latin typeface="Baskerville Old Face" pitchFamily="18" charset="0"/>
            </a:endParaRPr>
          </a:p>
          <a:p>
            <a:pPr>
              <a:buNone/>
            </a:pPr>
            <a:r>
              <a:rPr lang="en-US" dirty="0" smtClean="0">
                <a:latin typeface="Baskerville Old Face" pitchFamily="18" charset="0"/>
              </a:rPr>
              <a:t>This was the official flag of the United States from the early 1790s, when Vermont and Kentucky were added to the Union, </a:t>
            </a:r>
            <a:r>
              <a:rPr lang="en-US" smtClean="0">
                <a:latin typeface="Baskerville Old Face" pitchFamily="18" charset="0"/>
              </a:rPr>
              <a:t>until 1818.</a:t>
            </a:r>
            <a:endParaRPr lang="en-US" dirty="0">
              <a:latin typeface="Baskerville Old Face"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effectLst>
                  <a:outerShdw blurRad="38100" dist="38100" dir="2700000" algn="tl">
                    <a:srgbClr val="000000">
                      <a:alpha val="43137"/>
                    </a:srgbClr>
                  </a:outerShdw>
                </a:effectLst>
                <a:latin typeface="Old English Text MT" pitchFamily="66" charset="0"/>
              </a:rPr>
              <a:t>Sons of Liberty</a:t>
            </a:r>
            <a:endParaRPr lang="en-US" sz="5400" b="1" dirty="0">
              <a:effectLst>
                <a:outerShdw blurRad="38100" dist="38100" dir="2700000" algn="tl">
                  <a:srgbClr val="000000">
                    <a:alpha val="43137"/>
                  </a:srgbClr>
                </a:outerShdw>
              </a:effectLst>
              <a:latin typeface="Old English Text MT" pitchFamily="66" charset="0"/>
            </a:endParaRPr>
          </a:p>
        </p:txBody>
      </p:sp>
      <p:pic>
        <p:nvPicPr>
          <p:cNvPr id="4" name="Content Placeholder 3" descr="sons%20of%20liberty[1].jpg"/>
          <p:cNvPicPr>
            <a:picLocks noGrp="1" noChangeAspect="1"/>
          </p:cNvPicPr>
          <p:nvPr>
            <p:ph sz="half" idx="1"/>
          </p:nvPr>
        </p:nvPicPr>
        <p:blipFill>
          <a:blip r:embed="rId2" cstate="print"/>
          <a:stretch>
            <a:fillRect/>
          </a:stretch>
        </p:blipFill>
        <p:spPr>
          <a:xfrm>
            <a:off x="381000" y="2133600"/>
            <a:ext cx="4191000" cy="2667000"/>
          </a:xfrm>
          <a:effectLst>
            <a:outerShdw blurRad="50800" dist="38100" dir="2700000" algn="tl" rotWithShape="0">
              <a:prstClr val="black">
                <a:alpha val="40000"/>
              </a:prstClr>
            </a:outerShdw>
          </a:effectLst>
        </p:spPr>
      </p:pic>
      <p:sp>
        <p:nvSpPr>
          <p:cNvPr id="5" name="Content Placeholder 4"/>
          <p:cNvSpPr>
            <a:spLocks noGrp="1"/>
          </p:cNvSpPr>
          <p:nvPr>
            <p:ph sz="half" idx="2"/>
          </p:nvPr>
        </p:nvSpPr>
        <p:spPr>
          <a:xfrm>
            <a:off x="4648200" y="2133600"/>
            <a:ext cx="4038600" cy="3992563"/>
          </a:xfrm>
        </p:spPr>
        <p:txBody>
          <a:bodyPr>
            <a:normAutofit/>
          </a:bodyPr>
          <a:lstStyle/>
          <a:p>
            <a:pPr>
              <a:buNone/>
            </a:pPr>
            <a:r>
              <a:rPr lang="en-US" dirty="0" smtClean="0">
                <a:latin typeface="Baskerville Old Face" pitchFamily="18" charset="0"/>
              </a:rPr>
              <a:t>This flag represented the group formed by Samuel Adams to protest the Stamp Act.  It was also known as the “Rebellious Stripes.”</a:t>
            </a:r>
            <a:endParaRPr lang="en-US" dirty="0">
              <a:latin typeface="Baskerville Old Face"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219200"/>
          </a:xfrm>
        </p:spPr>
        <p:txBody>
          <a:bodyPr>
            <a:normAutofit fontScale="90000"/>
          </a:bodyPr>
          <a:lstStyle/>
          <a:p>
            <a:r>
              <a:rPr lang="en-US" sz="5400" b="1" dirty="0" smtClean="0">
                <a:effectLst>
                  <a:outerShdw blurRad="38100" dist="38100" dir="2700000" algn="tl">
                    <a:srgbClr val="000000">
                      <a:alpha val="43137"/>
                    </a:srgbClr>
                  </a:outerShdw>
                </a:effectLst>
                <a:latin typeface="Old English Text MT" pitchFamily="66" charset="0"/>
              </a:rPr>
              <a:t>Bedford Flag</a:t>
            </a:r>
            <a:r>
              <a:rPr lang="en-US" b="1" dirty="0" smtClean="0">
                <a:effectLst>
                  <a:outerShdw blurRad="38100" dist="38100" dir="2700000" algn="tl">
                    <a:srgbClr val="000000">
                      <a:alpha val="43137"/>
                    </a:srgbClr>
                  </a:outerShdw>
                </a:effectLst>
                <a:latin typeface="Old English Text MT" pitchFamily="66" charset="0"/>
              </a:rPr>
              <a:t/>
            </a:r>
            <a:br>
              <a:rPr lang="en-US" b="1" dirty="0" smtClean="0">
                <a:effectLst>
                  <a:outerShdw blurRad="38100" dist="38100" dir="2700000" algn="tl">
                    <a:srgbClr val="000000">
                      <a:alpha val="43137"/>
                    </a:srgbClr>
                  </a:outerShdw>
                </a:effectLst>
                <a:latin typeface="Old English Text MT" pitchFamily="66" charset="0"/>
              </a:rPr>
            </a:br>
            <a:endParaRPr lang="en-US" b="1" dirty="0">
              <a:effectLst>
                <a:outerShdw blurRad="38100" dist="38100" dir="2700000" algn="tl">
                  <a:srgbClr val="000000">
                    <a:alpha val="43137"/>
                  </a:srgbClr>
                </a:outerShdw>
              </a:effectLst>
              <a:latin typeface="Old English Text MT" pitchFamily="66" charset="0"/>
            </a:endParaRPr>
          </a:p>
        </p:txBody>
      </p:sp>
      <p:pic>
        <p:nvPicPr>
          <p:cNvPr id="4" name="Content Placeholder 3" descr="bedford%20flag[1].jpg"/>
          <p:cNvPicPr>
            <a:picLocks noGrp="1" noChangeAspect="1"/>
          </p:cNvPicPr>
          <p:nvPr>
            <p:ph sz="half" idx="1"/>
          </p:nvPr>
        </p:nvPicPr>
        <p:blipFill>
          <a:blip r:embed="rId2" cstate="print"/>
          <a:stretch>
            <a:fillRect/>
          </a:stretch>
        </p:blipFill>
        <p:spPr>
          <a:xfrm>
            <a:off x="457200" y="1981200"/>
            <a:ext cx="4038600" cy="3971708"/>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5" name="Content Placeholder 4"/>
          <p:cNvSpPr>
            <a:spLocks noGrp="1"/>
          </p:cNvSpPr>
          <p:nvPr>
            <p:ph sz="half" idx="2"/>
          </p:nvPr>
        </p:nvSpPr>
        <p:spPr>
          <a:xfrm>
            <a:off x="4648200" y="1981200"/>
            <a:ext cx="4038600" cy="4419600"/>
          </a:xfrm>
        </p:spPr>
        <p:txBody>
          <a:bodyPr/>
          <a:lstStyle/>
          <a:p>
            <a:pPr>
              <a:buNone/>
            </a:pPr>
            <a:r>
              <a:rPr lang="en-US" dirty="0" smtClean="0">
                <a:latin typeface="Baskerville Old Face" pitchFamily="18" charset="0"/>
              </a:rPr>
              <a:t>This flag was present at the Battle of Concord.  The Latin inscription “</a:t>
            </a:r>
            <a:r>
              <a:rPr lang="en-US" i="1" dirty="0" smtClean="0">
                <a:latin typeface="Baskerville Old Face" pitchFamily="18" charset="0"/>
              </a:rPr>
              <a:t>Vince Aut Marire</a:t>
            </a:r>
            <a:r>
              <a:rPr lang="en-US" dirty="0" smtClean="0">
                <a:latin typeface="Baskerville Old Face" pitchFamily="18" charset="0"/>
              </a:rPr>
              <a:t>” means “Conquer or Die.”  The original can be seen at the Bedford Town Library.</a:t>
            </a:r>
            <a:endParaRPr lang="en-US" dirty="0">
              <a:latin typeface="Baskerville Old Face"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effectLst>
                  <a:outerShdw blurRad="38100" dist="38100" dir="2700000" algn="tl">
                    <a:srgbClr val="000000">
                      <a:alpha val="43137"/>
                    </a:srgbClr>
                  </a:outerShdw>
                </a:effectLst>
                <a:latin typeface="Old English Text MT" pitchFamily="66" charset="0"/>
              </a:rPr>
              <a:t>Green Mountain Boys</a:t>
            </a:r>
            <a:endParaRPr lang="en-US" sz="5400" b="1" dirty="0">
              <a:effectLst>
                <a:outerShdw blurRad="38100" dist="38100" dir="2700000" algn="tl">
                  <a:srgbClr val="000000">
                    <a:alpha val="43137"/>
                  </a:srgbClr>
                </a:outerShdw>
              </a:effectLst>
              <a:latin typeface="Old English Text MT" pitchFamily="66" charset="0"/>
            </a:endParaRPr>
          </a:p>
        </p:txBody>
      </p:sp>
      <p:pic>
        <p:nvPicPr>
          <p:cNvPr id="4" name="Content Placeholder 3" descr="GreenMtnBoys[1].gif"/>
          <p:cNvPicPr>
            <a:picLocks noGrp="1" noChangeAspect="1"/>
          </p:cNvPicPr>
          <p:nvPr>
            <p:ph sz="half" idx="1"/>
          </p:nvPr>
        </p:nvPicPr>
        <p:blipFill>
          <a:blip r:embed="rId2" cstate="print"/>
          <a:stretch>
            <a:fillRect/>
          </a:stretch>
        </p:blipFill>
        <p:spPr>
          <a:xfrm>
            <a:off x="762000" y="2209800"/>
            <a:ext cx="3962400" cy="2971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5" name="Content Placeholder 4"/>
          <p:cNvSpPr>
            <a:spLocks noGrp="1"/>
          </p:cNvSpPr>
          <p:nvPr>
            <p:ph sz="half" idx="2"/>
          </p:nvPr>
        </p:nvSpPr>
        <p:spPr/>
        <p:txBody>
          <a:bodyPr/>
          <a:lstStyle/>
          <a:p>
            <a:pPr>
              <a:buNone/>
            </a:pPr>
            <a:r>
              <a:rPr lang="en-US" dirty="0" smtClean="0">
                <a:latin typeface="Baskerville Old Face" pitchFamily="18" charset="0"/>
              </a:rPr>
              <a:t>This flag was carried by the men under the command of Ethan Allen.  Its green field represented their name, and the thirteen stars was a tribute to the thirteen colonies.</a:t>
            </a:r>
            <a:endParaRPr lang="en-US" dirty="0">
              <a:latin typeface="Baskerville Old Face"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latin typeface="Old English Text MT" pitchFamily="66" charset="0"/>
              </a:rPr>
              <a:t>Philadelphia Light Horse Troop</a:t>
            </a:r>
            <a:endParaRPr lang="en-US" b="1" dirty="0">
              <a:effectLst>
                <a:outerShdw blurRad="38100" dist="38100" dir="2700000" algn="tl">
                  <a:srgbClr val="000000">
                    <a:alpha val="43137"/>
                  </a:srgbClr>
                </a:outerShdw>
              </a:effectLst>
              <a:latin typeface="Old English Text MT" pitchFamily="66" charset="0"/>
            </a:endParaRPr>
          </a:p>
        </p:txBody>
      </p:sp>
      <p:pic>
        <p:nvPicPr>
          <p:cNvPr id="5" name="Content Placeholder 4" descr="1st_Phily[1].jpg"/>
          <p:cNvPicPr>
            <a:picLocks noGrp="1" noChangeAspect="1"/>
          </p:cNvPicPr>
          <p:nvPr>
            <p:ph sz="half" idx="1"/>
          </p:nvPr>
        </p:nvPicPr>
        <p:blipFill>
          <a:blip r:embed="rId2" cstate="print"/>
          <a:stretch>
            <a:fillRect/>
          </a:stretch>
        </p:blipFill>
        <p:spPr>
          <a:xfrm>
            <a:off x="381000" y="2133600"/>
            <a:ext cx="4038600" cy="3352800"/>
          </a:xfrm>
          <a:prstGeom prst="rect">
            <a:avLst/>
          </a:prstGeom>
          <a:ln>
            <a:noFill/>
          </a:ln>
          <a:effectLst>
            <a:outerShdw blurRad="292100" dist="139700" dir="2700000" algn="tl" rotWithShape="0">
              <a:srgbClr val="333333">
                <a:alpha val="65000"/>
              </a:srgbClr>
            </a:outerShdw>
          </a:effectLst>
        </p:spPr>
      </p:pic>
      <p:sp>
        <p:nvSpPr>
          <p:cNvPr id="4" name="Content Placeholder 3"/>
          <p:cNvSpPr>
            <a:spLocks noGrp="1"/>
          </p:cNvSpPr>
          <p:nvPr>
            <p:ph sz="half" idx="2"/>
          </p:nvPr>
        </p:nvSpPr>
        <p:spPr/>
        <p:txBody>
          <a:bodyPr>
            <a:normAutofit lnSpcReduction="10000"/>
          </a:bodyPr>
          <a:lstStyle/>
          <a:p>
            <a:pPr>
              <a:buNone/>
            </a:pPr>
            <a:r>
              <a:rPr lang="en-US" dirty="0" smtClean="0">
                <a:latin typeface="Baskerville Old Face" pitchFamily="18" charset="0"/>
              </a:rPr>
              <a:t>This troop escorted General Washington from Philadelphia to take command of the Continental Army in Cambridge, MA.  They later carried this flag in the Battles of Brandywine, Germantown, Princeton, and Trenton.</a:t>
            </a:r>
            <a:endParaRPr lang="en-US" dirty="0">
              <a:latin typeface="Baskerville Old Face"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effectLst>
                  <a:outerShdw blurRad="38100" dist="38100" dir="2700000" algn="tl">
                    <a:srgbClr val="000000">
                      <a:alpha val="43137"/>
                    </a:srgbClr>
                  </a:outerShdw>
                </a:effectLst>
                <a:latin typeface="Old English Text MT" pitchFamily="66" charset="0"/>
              </a:rPr>
              <a:t>Bunker Hill</a:t>
            </a:r>
            <a:endParaRPr lang="en-US" sz="5400" b="1" dirty="0">
              <a:effectLst>
                <a:outerShdw blurRad="38100" dist="38100" dir="2700000" algn="tl">
                  <a:srgbClr val="000000">
                    <a:alpha val="43137"/>
                  </a:srgbClr>
                </a:outerShdw>
              </a:effectLst>
              <a:latin typeface="Old English Text MT" pitchFamily="66" charset="0"/>
            </a:endParaRPr>
          </a:p>
        </p:txBody>
      </p:sp>
      <p:pic>
        <p:nvPicPr>
          <p:cNvPr id="4" name="Content Placeholder 3" descr="61qC9jvRk0L._SL500_AA280_[1].jpg"/>
          <p:cNvPicPr>
            <a:picLocks noGrp="1" noChangeAspect="1"/>
          </p:cNvPicPr>
          <p:nvPr>
            <p:ph sz="half" idx="1"/>
          </p:nvPr>
        </p:nvPicPr>
        <p:blipFill>
          <a:blip r:embed="rId2" cstate="print"/>
          <a:stretch>
            <a:fillRect/>
          </a:stretch>
        </p:blipFill>
        <p:spPr>
          <a:xfrm>
            <a:off x="609600" y="1905000"/>
            <a:ext cx="3886200" cy="3810000"/>
          </a:xfrm>
        </p:spPr>
      </p:pic>
      <p:sp>
        <p:nvSpPr>
          <p:cNvPr id="5" name="Content Placeholder 4"/>
          <p:cNvSpPr>
            <a:spLocks noGrp="1"/>
          </p:cNvSpPr>
          <p:nvPr>
            <p:ph sz="half" idx="2"/>
          </p:nvPr>
        </p:nvSpPr>
        <p:spPr/>
        <p:txBody>
          <a:bodyPr/>
          <a:lstStyle/>
          <a:p>
            <a:pPr>
              <a:buNone/>
            </a:pPr>
            <a:r>
              <a:rPr lang="en-US" dirty="0" smtClean="0">
                <a:latin typeface="Baskerville Old Face" pitchFamily="18" charset="0"/>
              </a:rPr>
              <a:t>When the British advanced up Breed’s Hill they saw this early New England flag.  The colonists still saw themselves as British subjects but were declaring their right to be free from violations of their freedoms.</a:t>
            </a:r>
            <a:endParaRPr lang="en-US" dirty="0">
              <a:latin typeface="Baskerville Old Face"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effectLst>
                  <a:outerShdw blurRad="38100" dist="38100" dir="2700000" algn="tl">
                    <a:srgbClr val="000000">
                      <a:alpha val="43137"/>
                    </a:srgbClr>
                  </a:outerShdw>
                </a:effectLst>
                <a:latin typeface="Old English Text MT" pitchFamily="66" charset="0"/>
              </a:rPr>
              <a:t>Culpeper, VA</a:t>
            </a:r>
            <a:endParaRPr lang="en-US" sz="5400" b="1" dirty="0">
              <a:effectLst>
                <a:outerShdw blurRad="38100" dist="38100" dir="2700000" algn="tl">
                  <a:srgbClr val="000000">
                    <a:alpha val="43137"/>
                  </a:srgbClr>
                </a:outerShdw>
              </a:effectLst>
              <a:latin typeface="Old English Text MT" pitchFamily="66" charset="0"/>
            </a:endParaRPr>
          </a:p>
        </p:txBody>
      </p:sp>
      <p:pic>
        <p:nvPicPr>
          <p:cNvPr id="5" name="Content Placeholder 4" descr="culpeper[1].jpg"/>
          <p:cNvPicPr>
            <a:picLocks noGrp="1" noChangeAspect="1"/>
          </p:cNvPicPr>
          <p:nvPr>
            <p:ph sz="half" idx="1"/>
          </p:nvPr>
        </p:nvPicPr>
        <p:blipFill>
          <a:blip r:embed="rId2" cstate="print"/>
          <a:stretch>
            <a:fillRect/>
          </a:stretch>
        </p:blipFill>
        <p:spPr>
          <a:xfrm>
            <a:off x="304800" y="2209800"/>
            <a:ext cx="4495800" cy="3352800"/>
          </a:xfrm>
        </p:spPr>
      </p:pic>
      <p:sp>
        <p:nvSpPr>
          <p:cNvPr id="4" name="Content Placeholder 3"/>
          <p:cNvSpPr>
            <a:spLocks noGrp="1"/>
          </p:cNvSpPr>
          <p:nvPr>
            <p:ph sz="half" idx="2"/>
          </p:nvPr>
        </p:nvSpPr>
        <p:spPr/>
        <p:txBody>
          <a:bodyPr>
            <a:normAutofit/>
          </a:bodyPr>
          <a:lstStyle/>
          <a:p>
            <a:pPr>
              <a:buNone/>
            </a:pPr>
            <a:r>
              <a:rPr lang="en-US" dirty="0" smtClean="0">
                <a:latin typeface="Baskerville Old Face" pitchFamily="18" charset="0"/>
              </a:rPr>
              <a:t>This flag represented a group that formed part of Colonel Patrick Henry’s First Virginia Regiment of 1775.  In October 1775, 300 minutemen assembled at Culpeper Court House and marched to Williamsburg.</a:t>
            </a:r>
            <a:endParaRPr lang="en-US" dirty="0">
              <a:latin typeface="Baskerville Old Face"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effectLst>
                  <a:outerShdw blurRad="38100" dist="38100" dir="2700000" algn="tl">
                    <a:srgbClr val="000000">
                      <a:alpha val="43137"/>
                    </a:srgbClr>
                  </a:outerShdw>
                </a:effectLst>
                <a:latin typeface="Old English Text MT" pitchFamily="66" charset="0"/>
              </a:rPr>
              <a:t>Washington’s Headquarters</a:t>
            </a:r>
            <a:endParaRPr lang="en-US" sz="5400" b="1" dirty="0">
              <a:effectLst>
                <a:outerShdw blurRad="38100" dist="38100" dir="2700000" algn="tl">
                  <a:srgbClr val="000000">
                    <a:alpha val="43137"/>
                  </a:srgbClr>
                </a:outerShdw>
              </a:effectLst>
              <a:latin typeface="Old English Text MT" pitchFamily="66" charset="0"/>
            </a:endParaRPr>
          </a:p>
        </p:txBody>
      </p:sp>
      <p:pic>
        <p:nvPicPr>
          <p:cNvPr id="5" name="Content Placeholder 4" descr="washingtonflag[1].gif"/>
          <p:cNvPicPr>
            <a:picLocks noGrp="1" noChangeAspect="1"/>
          </p:cNvPicPr>
          <p:nvPr>
            <p:ph sz="half" idx="1"/>
          </p:nvPr>
        </p:nvPicPr>
        <p:blipFill>
          <a:blip r:embed="rId2" cstate="print"/>
          <a:stretch>
            <a:fillRect/>
          </a:stretch>
        </p:blipFill>
        <p:spPr>
          <a:xfrm>
            <a:off x="533400" y="2286000"/>
            <a:ext cx="3810000" cy="3124199"/>
          </a:xfrm>
          <a:prstGeom prst="rect">
            <a:avLst/>
          </a:prstGeom>
          <a:ln>
            <a:noFill/>
          </a:ln>
          <a:effectLst>
            <a:outerShdw blurRad="292100" dist="139700" dir="2700000" algn="tl" rotWithShape="0">
              <a:srgbClr val="333333">
                <a:alpha val="65000"/>
              </a:srgbClr>
            </a:outerShdw>
          </a:effectLst>
        </p:spPr>
      </p:pic>
      <p:sp>
        <p:nvSpPr>
          <p:cNvPr id="4" name="Content Placeholder 3"/>
          <p:cNvSpPr>
            <a:spLocks noGrp="1"/>
          </p:cNvSpPr>
          <p:nvPr>
            <p:ph sz="half" idx="2"/>
          </p:nvPr>
        </p:nvSpPr>
        <p:spPr/>
        <p:txBody>
          <a:bodyPr/>
          <a:lstStyle/>
          <a:p>
            <a:pPr>
              <a:buNone/>
            </a:pPr>
            <a:endParaRPr lang="en-US" dirty="0" smtClean="0">
              <a:latin typeface="Baskerville Old Face" pitchFamily="18" charset="0"/>
            </a:endParaRPr>
          </a:p>
          <a:p>
            <a:pPr>
              <a:buNone/>
            </a:pPr>
            <a:endParaRPr lang="en-US" dirty="0" smtClean="0">
              <a:latin typeface="Baskerville Old Face" pitchFamily="18" charset="0"/>
            </a:endParaRPr>
          </a:p>
          <a:p>
            <a:pPr>
              <a:buNone/>
            </a:pPr>
            <a:r>
              <a:rPr lang="en-US" dirty="0" smtClean="0">
                <a:latin typeface="Baskerville Old Face" pitchFamily="18" charset="0"/>
              </a:rPr>
              <a:t>This flag was flown at the headquarters of General Washington during most of the American Revolution.</a:t>
            </a:r>
            <a:endParaRPr lang="en-US" dirty="0">
              <a:latin typeface="Baskerville Old Face"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effectLst>
                  <a:outerShdw blurRad="38100" dist="38100" dir="2700000" algn="tl">
                    <a:srgbClr val="000000">
                      <a:alpha val="43137"/>
                    </a:srgbClr>
                  </a:outerShdw>
                </a:effectLst>
                <a:latin typeface="Old English Text MT" pitchFamily="66" charset="0"/>
              </a:rPr>
              <a:t>Grand Union</a:t>
            </a:r>
            <a:endParaRPr lang="en-US" sz="5400" b="1" dirty="0">
              <a:effectLst>
                <a:outerShdw blurRad="38100" dist="38100" dir="2700000" algn="tl">
                  <a:srgbClr val="000000">
                    <a:alpha val="43137"/>
                  </a:srgbClr>
                </a:outerShdw>
              </a:effectLst>
              <a:latin typeface="Old English Text MT" pitchFamily="66" charset="0"/>
            </a:endParaRPr>
          </a:p>
        </p:txBody>
      </p:sp>
      <p:pic>
        <p:nvPicPr>
          <p:cNvPr id="5" name="Content Placeholder 4" descr="flag_1775-1777[1].jpg"/>
          <p:cNvPicPr>
            <a:picLocks noGrp="1" noChangeAspect="1"/>
          </p:cNvPicPr>
          <p:nvPr>
            <p:ph sz="half" idx="1"/>
          </p:nvPr>
        </p:nvPicPr>
        <p:blipFill>
          <a:blip r:embed="rId2" cstate="print"/>
          <a:stretch>
            <a:fillRect/>
          </a:stretch>
        </p:blipFill>
        <p:spPr>
          <a:xfrm>
            <a:off x="457200" y="2286000"/>
            <a:ext cx="4038600" cy="2469984"/>
          </a:xfrm>
          <a:prstGeom prst="rect">
            <a:avLst/>
          </a:prstGeom>
          <a:ln>
            <a:noFill/>
          </a:ln>
          <a:effectLst>
            <a:outerShdw blurRad="292100" dist="139700" dir="2700000" algn="tl" rotWithShape="0">
              <a:srgbClr val="333333">
                <a:alpha val="65000"/>
              </a:srgbClr>
            </a:outerShdw>
          </a:effectLst>
        </p:spPr>
      </p:pic>
      <p:sp>
        <p:nvSpPr>
          <p:cNvPr id="4" name="Content Placeholder 3"/>
          <p:cNvSpPr>
            <a:spLocks noGrp="1"/>
          </p:cNvSpPr>
          <p:nvPr>
            <p:ph sz="half" idx="2"/>
          </p:nvPr>
        </p:nvSpPr>
        <p:spPr/>
        <p:txBody>
          <a:bodyPr/>
          <a:lstStyle/>
          <a:p>
            <a:pPr>
              <a:buNone/>
            </a:pPr>
            <a:r>
              <a:rPr lang="en-US" dirty="0" smtClean="0">
                <a:latin typeface="Baskerville Old Face" pitchFamily="18" charset="0"/>
              </a:rPr>
              <a:t>This is considered to be the first flag of the United States, used from late 1775 until mid 1777.  In the canton was the flag of Great Britain, indicating continued loyalty, and the thirteen stripes represented the thirteen colonies.</a:t>
            </a:r>
            <a:endParaRPr lang="en-US" dirty="0">
              <a:latin typeface="Baskerville Old Face"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TotalTime>
  <Words>657</Words>
  <Application>Microsoft Office PowerPoint</Application>
  <PresentationFormat>On-screen Show (4:3)</PresentationFormat>
  <Paragraphs>44</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Flags of the American Revolution</vt:lpstr>
      <vt:lpstr>Sons of Liberty</vt:lpstr>
      <vt:lpstr>Bedford Flag </vt:lpstr>
      <vt:lpstr>Green Mountain Boys</vt:lpstr>
      <vt:lpstr>Philadelphia Light Horse Troop</vt:lpstr>
      <vt:lpstr>Bunker Hill</vt:lpstr>
      <vt:lpstr>Culpeper, VA</vt:lpstr>
      <vt:lpstr>Washington’s Headquarters</vt:lpstr>
      <vt:lpstr>Grand Union</vt:lpstr>
      <vt:lpstr>Washington Cruisers</vt:lpstr>
      <vt:lpstr>Continental Navy Jack</vt:lpstr>
      <vt:lpstr>Gadsden Flag</vt:lpstr>
      <vt:lpstr>Fort Moultrie</vt:lpstr>
      <vt:lpstr>Betsy Ross Flag</vt:lpstr>
      <vt:lpstr>Bennington Flag</vt:lpstr>
      <vt:lpstr>Serapis Flag</vt:lpstr>
      <vt:lpstr>Cowpens Flag</vt:lpstr>
      <vt:lpstr>Guilford Courthouse</vt:lpstr>
      <vt:lpstr>Star Spangled Banner</vt:lpstr>
    </vt:vector>
  </TitlesOfParts>
  <Company>raypec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Flags of the American Revolution</dc:title>
  <dc:creator>bkoder</dc:creator>
  <cp:lastModifiedBy>bkoder</cp:lastModifiedBy>
  <cp:revision>34</cp:revision>
  <dcterms:created xsi:type="dcterms:W3CDTF">2010-12-16T22:28:57Z</dcterms:created>
  <dcterms:modified xsi:type="dcterms:W3CDTF">2012-01-27T15:07:00Z</dcterms:modified>
</cp:coreProperties>
</file>